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4c776f9a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4c776f9a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70f01d3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70f01d3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70f01d3b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70f01d3b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70f01d3b8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70f01d3b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70f01d3b8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70f01d3b8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70f01d3b8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70f01d3b8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70f01d3b8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70f01d3b8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70f01d3b8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70f01d3b8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70f01d3b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70f01d3b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5ac54c5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5ac54c5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412fad1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412fad1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ac54c52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ac54c52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5ac54c52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5ac54c52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70f01d3b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70f01d3b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70f01d3b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70f01d3b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70f01d3b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70f01d3b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70f01d3b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70f01d3b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70f01d3b8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70f01d3b8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70f01d3b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70f01d3b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70f01d3b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70f01d3b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4c776f9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4c776f9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4c776f9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4c776f9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70740470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7074047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71ea615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71ea615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4c776f9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4c776f9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0f01d3b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0f01d3b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4c776f9a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4c776f9a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70f01d3b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70f01d3b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://kvfrans.com/variational-autoencoders-explained/" TargetMode="External"/><Relationship Id="rId5" Type="http://schemas.openxmlformats.org/officeDocument/2006/relationships/image" Target="../media/image22.png"/><Relationship Id="rId6" Type="http://schemas.openxmlformats.org/officeDocument/2006/relationships/hyperlink" Target="https://towardsdatascience.com/what-the-heck-are-vae-gans-17b86023588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rZufA635dq4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rZufA635dq4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hyperlink" Target="https://www.youtube.com/watch?v=rZufA635dq4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1406.2661.pdf" TargetMode="External"/><Relationship Id="rId4" Type="http://schemas.openxmlformats.org/officeDocument/2006/relationships/hyperlink" Target="https://arxiv.org/abs/1511.06434" TargetMode="External"/><Relationship Id="rId5" Type="http://schemas.openxmlformats.org/officeDocument/2006/relationships/hyperlink" Target="https://arxiv.org/abs/1312.6114" TargetMode="External"/><Relationship Id="rId6" Type="http://schemas.openxmlformats.org/officeDocument/2006/relationships/hyperlink" Target="https://arxiv.org/pdf/1512.09300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1406.2661" TargetMode="External"/><Relationship Id="rId4" Type="http://schemas.openxmlformats.org/officeDocument/2006/relationships/hyperlink" Target="https://arxiv.org/abs/1312.611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HGYYEUSm-0Q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hyperlink" Target="https://medium.freecodecamp.org/an-intuitive-introduction-to-generative-adversarial-networks-gans-7a2264a81394" TargetMode="External"/><Relationship Id="rId5" Type="http://schemas.openxmlformats.org/officeDocument/2006/relationships/hyperlink" Target="https://medium.freecodecamp.org/an-intuitive-introduction-to-generative-adversarial-networks-gans-7a2264a8139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arxiv.org/abs/1511.06434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Relationship Id="rId4" Type="http://schemas.openxmlformats.org/officeDocument/2006/relationships/image" Target="../media/image4.gif"/><Relationship Id="rId5" Type="http://schemas.openxmlformats.org/officeDocument/2006/relationships/hyperlink" Target="https://github.com/vdumoulin/conv_arithmetic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gif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Variational Autoencoders VS</a:t>
            </a:r>
            <a:endParaRPr sz="4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Generative Adversarial Networks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53"/>
            <a:ext cx="8123100" cy="16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Alexander Mennborg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Ismat Halabi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Elliot Härenby Deak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Results - CIFAR10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4800125" y="1152475"/>
            <a:ext cx="4032300" cy="13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DCGANs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Fake images, blurry, CIFAR10 like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Mostly unrecognizable results</a:t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2171" r="58131" t="8592"/>
          <a:stretch/>
        </p:blipFill>
        <p:spPr>
          <a:xfrm>
            <a:off x="311700" y="1312975"/>
            <a:ext cx="17844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661" y="2571750"/>
            <a:ext cx="2492090" cy="201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5">
            <a:alphaModFix/>
          </a:blip>
          <a:srcRect b="9482" l="19087" r="17247" t="11690"/>
          <a:stretch/>
        </p:blipFill>
        <p:spPr>
          <a:xfrm>
            <a:off x="2096175" y="1756800"/>
            <a:ext cx="2832600" cy="26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575850" y="980875"/>
            <a:ext cx="1210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Real Images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236175" y="1205350"/>
            <a:ext cx="2563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Fake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Images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Training Progression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Variational Auto-Encoders (VAE) Bayesian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General Idea 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Type of </a:t>
            </a:r>
            <a:r>
              <a:rPr b="1" lang="en" u="sng">
                <a:solidFill>
                  <a:srgbClr val="000000"/>
                </a:solidFill>
              </a:rPr>
              <a:t>unsupervised learning</a:t>
            </a:r>
            <a:br>
              <a:rPr b="1" lang="en" u="sng">
                <a:solidFill>
                  <a:srgbClr val="000000"/>
                </a:solidFill>
              </a:rPr>
            </a:br>
            <a:endParaRPr b="1" u="sng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UL: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No labels, just data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Goal: learn some underlying hidden structure of data</a:t>
            </a:r>
            <a:br>
              <a:rPr b="1" lang="en" u="sng">
                <a:solidFill>
                  <a:srgbClr val="000000"/>
                </a:solidFill>
              </a:rPr>
            </a:br>
            <a:endParaRPr b="1" u="sng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Given observed data points X_n {n=1 to N} distributed according to some (unknown) ground truth distribution p_gt(x), learn a model p that we can sample from, such that p is as similar to p_gt(x) as possible.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Standard AutoEncoder (AE)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3385100"/>
            <a:ext cx="85206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Save encoded image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Recover it later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Middle part called bottleneck: dimensionality reduced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Deterministic encoding/decoding, no new images: output ~ input!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82515" l="0" r="64438" t="0"/>
          <a:stretch/>
        </p:blipFill>
        <p:spPr>
          <a:xfrm>
            <a:off x="822602" y="1353850"/>
            <a:ext cx="6248526" cy="17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385525" y="3083350"/>
            <a:ext cx="515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Source: http://kvfrans.com/variational-autoencoders-explained/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24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VAE: Constrained Stochastic AE =&gt; Generative</a:t>
            </a:r>
            <a:r>
              <a:rPr lang="en">
                <a:solidFill>
                  <a:srgbClr val="000000"/>
                </a:solidFill>
              </a:rPr>
              <a:t>!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235500" y="2951725"/>
            <a:ext cx="8709300" cy="21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Encoder constraints: generate latent vectors that roughly follows unit gaussian distribution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Sample latent vector from unit gaussian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Parameterization trick: encoder generates vector of means and vector and standard deviations instead of vector of real numbers to optimize KL divergence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Decoder generates new sample from latent space!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73973" l="0" r="67340" t="0"/>
          <a:stretch/>
        </p:blipFill>
        <p:spPr>
          <a:xfrm>
            <a:off x="453300" y="763550"/>
            <a:ext cx="5075724" cy="227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375325" y="2571750"/>
            <a:ext cx="515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http://kvfrans.com/variational-autoencoders-explained/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5">
            <a:alphaModFix/>
          </a:blip>
          <a:srcRect b="63298" l="0" r="77282" t="0"/>
          <a:stretch/>
        </p:blipFill>
        <p:spPr>
          <a:xfrm>
            <a:off x="5529025" y="791900"/>
            <a:ext cx="2441318" cy="221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5529025" y="2379475"/>
            <a:ext cx="32067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https://towardsdatascience.com/what-the-heck-are-vae-gans-17b86023588a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Losses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generation loss = mean(square(generated_image – real_image))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Accuracy in reconstruction images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latent_loss = KL_Divergence(latent_variable, unit_gaussian)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How close z matches unit Gaussian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total_loss =  generation_loss + latent_loss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Generation loss: same as in standard AE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20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Reparameterization Trick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4106100"/>
            <a:ext cx="85206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z </a:t>
            </a:r>
            <a:r>
              <a:rPr lang="en"/>
              <a:t>= </a:t>
            </a:r>
            <a:r>
              <a:rPr lang="en"/>
              <a:t>𝜇</a:t>
            </a:r>
            <a:r>
              <a:rPr lang="en"/>
              <a:t> + </a:t>
            </a:r>
            <a:r>
              <a:rPr lang="en"/>
              <a:t>𝜎</a:t>
            </a:r>
            <a:r>
              <a:rPr lang="en"/>
              <a:t>.𝜖, only </a:t>
            </a:r>
            <a:r>
              <a:rPr lang="en"/>
              <a:t>𝜇</a:t>
            </a:r>
            <a:r>
              <a:rPr lang="en"/>
              <a:t> and </a:t>
            </a:r>
            <a:r>
              <a:rPr lang="en"/>
              <a:t>𝜎 </a:t>
            </a:r>
            <a:r>
              <a:rPr lang="en"/>
              <a:t>trained, </a:t>
            </a:r>
            <a:r>
              <a:rPr lang="en"/>
              <a:t>𝜖 </a:t>
            </a:r>
            <a:r>
              <a:rPr lang="en"/>
              <a:t>purely stochastic, all Gaussian unit </a:t>
            </a:r>
            <a:br>
              <a:rPr lang="en"/>
            </a:br>
            <a:r>
              <a:rPr lang="en"/>
              <a:t>Allows for end-to-end training</a:t>
            </a:r>
            <a:endParaRPr/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311700" y="3804400"/>
            <a:ext cx="4735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https://www.youtube.com/watch?v=rZufA635dq4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4">
            <a:alphaModFix/>
          </a:blip>
          <a:srcRect b="70574" l="0" r="72778" t="0"/>
          <a:stretch/>
        </p:blipFill>
        <p:spPr>
          <a:xfrm>
            <a:off x="152400" y="925200"/>
            <a:ext cx="4735204" cy="287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ELBO: Evidence Lower Bound </a:t>
            </a:r>
            <a:endParaRPr sz="1200"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Originally, p(x) = ∫p(z).p(x|z)dz intractable (decoder)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Similarly, p(z|x) = p(x|z)p(z) / p(x) also intractable (Bayes’ theorem, encoder)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ELBO(x) = Expected(z|x) [log p(x,z) – log q(z|x)]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q(z|x): stochastic encoder, p(z|x): true posterior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Objective: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maximize ELBO (data likelihood, tractable)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Minimize KL divergence (distance) of stochastic encoder from true posterior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Results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5155875" y="1165975"/>
            <a:ext cx="3658500" cy="3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2D variations of z decoded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/ transposed CNN used</a:t>
            </a:r>
            <a:endParaRPr/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050" y="1424125"/>
            <a:ext cx="2896850" cy="286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875" y="2395475"/>
            <a:ext cx="3415650" cy="2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00" y="1931996"/>
            <a:ext cx="1459375" cy="14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701875" y="1712050"/>
            <a:ext cx="1107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Real 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3252613" y="1424125"/>
            <a:ext cx="1107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Fake</a:t>
            </a: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 images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2904150" y="1084525"/>
            <a:ext cx="1107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Generated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 images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Latent Space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545375" y="4663950"/>
            <a:ext cx="4353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https://www.youtube.com/watch?v=rZufA635dq4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 rotWithShape="1">
          <a:blip r:embed="rId4">
            <a:alphaModFix/>
          </a:blip>
          <a:srcRect b="76782" l="0" r="85706" t="0"/>
          <a:stretch/>
        </p:blipFill>
        <p:spPr>
          <a:xfrm>
            <a:off x="311700" y="1100175"/>
            <a:ext cx="3796413" cy="346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4108125" y="1307025"/>
            <a:ext cx="3527100" cy="28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Slowly increase/decrease one latent variable leaving others unchanged along each dimension =&gt;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“continuous"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output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Each dimension encodes different latent feature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Wanted: uncorrelated latent variables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Generative Adversarial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Variational Autoencoders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Comparisons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Debiasing, RL, SL</a:t>
            </a:r>
            <a:endParaRPr/>
          </a:p>
        </p:txBody>
      </p:sp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 rotWithShape="1">
          <a:blip r:embed="rId3">
            <a:alphaModFix/>
          </a:blip>
          <a:srcRect b="79341" l="0" r="75834" t="0"/>
          <a:stretch/>
        </p:blipFill>
        <p:spPr>
          <a:xfrm>
            <a:off x="686425" y="1288225"/>
            <a:ext cx="6822584" cy="328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556175" y="4568875"/>
            <a:ext cx="663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https://www.youtube.com/watch?v=rZufA635dq4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Gained with VAE</a:t>
            </a:r>
            <a:endParaRPr/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ready code in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to adapt: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Compact code but minor changes may break the functioning of the model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Understand the intuition but not the maths</a:t>
            </a:r>
            <a:endParaRPr/>
          </a:p>
        </p:txBody>
      </p:sp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Comparison and Differences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Main differences between generators</a:t>
            </a:r>
            <a:endParaRPr sz="2900"/>
          </a:p>
        </p:txBody>
      </p: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311700" y="95325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GAN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Based on two networks (discriminative/generative)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Discriminator is not useful after training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Learns to generate directly from gaussian data	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4572000" y="10177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VAE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Based on one network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Encoder not used after training, but could be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Learns to compress data to gaussian distribution  and decompress it back to image, gaussian noise yields new data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by results</a:t>
            </a:r>
            <a:endParaRPr/>
          </a:p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/>
          </a:blip>
          <a:srcRect b="4012" l="5615" r="0" t="0"/>
          <a:stretch/>
        </p:blipFill>
        <p:spPr>
          <a:xfrm>
            <a:off x="6017025" y="1489500"/>
            <a:ext cx="2403824" cy="24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00" y="1931996"/>
            <a:ext cx="1459375" cy="14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701888" y="1592400"/>
            <a:ext cx="1107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Real images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6017000" y="1204475"/>
            <a:ext cx="2403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VAE f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ake images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3201150" y="1489500"/>
            <a:ext cx="1634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GAN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fake images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 rotWithShape="1">
          <a:blip r:embed="rId5">
            <a:alphaModFix/>
          </a:blip>
          <a:srcRect b="21403" l="52370" r="3767" t="25840"/>
          <a:stretch/>
        </p:blipFill>
        <p:spPr>
          <a:xfrm>
            <a:off x="3201100" y="1844287"/>
            <a:ext cx="1634800" cy="16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Comparison of generators - “pros” and “cons”</a:t>
            </a:r>
            <a:endParaRPr sz="2900"/>
          </a:p>
        </p:txBody>
      </p:sp>
      <p:sp>
        <p:nvSpPr>
          <p:cNvPr id="271" name="Google Shape;271;p37"/>
          <p:cNvSpPr txBox="1"/>
          <p:nvPr>
            <p:ph idx="1" type="body"/>
          </p:nvPr>
        </p:nvSpPr>
        <p:spPr>
          <a:xfrm>
            <a:off x="311700" y="95325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GAN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Convincing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Sharp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Somewhat noisy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Difficult to navigate in latent space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May suffer from Mode Collapse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Only real/fake basis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Difficult to evaluate - no one to rule the all</a:t>
            </a:r>
            <a:endParaRPr sz="1300"/>
          </a:p>
        </p:txBody>
      </p:sp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4572000" y="10177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VAE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Convincing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Easy to navigate in latent space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Fuzzy-looking</a:t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Supervised? Unsupervised? Semi/self-supervised?</a:t>
            </a:r>
            <a:endParaRPr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probably unsupervised, according to most litterature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GANs - Unsupervised with supervised loss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VAEs do not have labels - Unsupervised according to MIT and Stanford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is used as reference to the output</a:t>
            </a:r>
            <a:endParaRPr/>
          </a:p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not combine them?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9"/>
          <p:cNvSpPr txBox="1"/>
          <p:nvPr/>
        </p:nvSpPr>
        <p:spPr>
          <a:xfrm>
            <a:off x="2446650" y="3092000"/>
            <a:ext cx="425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Future work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VAE-GAN</a:t>
            </a:r>
            <a:endParaRPr/>
          </a:p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311700" y="1152475"/>
            <a:ext cx="241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Combination of VAE and GAN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Basically merge decoder and generator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discriminator during training</a:t>
            </a:r>
            <a:endParaRPr/>
          </a:p>
        </p:txBody>
      </p:sp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75" y="1331353"/>
            <a:ext cx="6139724" cy="26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/>
          <p:nvPr/>
        </p:nvSpPr>
        <p:spPr>
          <a:xfrm>
            <a:off x="2881350" y="3977525"/>
            <a:ext cx="6139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" sz="1000"/>
              <a:t>From “</a:t>
            </a:r>
            <a:r>
              <a:rPr lang="en" sz="1000"/>
              <a:t>Autoencoding beyond pixels using a learned similarity metric” A. Larsen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Goodfellow I. et al.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Generative Adversarial Nets</a:t>
            </a:r>
            <a:r>
              <a:rPr lang="en" sz="1400"/>
              <a:t>, 2014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Radford A., Metz L., Chintala S.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Unsupervised Representation Learning with Deep Convolutional Generative Adversarial Networks</a:t>
            </a:r>
            <a:r>
              <a:rPr lang="en" sz="1400"/>
              <a:t>, 2016.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Kingma, D. P. and Welling, M.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Auto-encoding Variational Bayes</a:t>
            </a:r>
            <a:r>
              <a:rPr lang="en" sz="1400"/>
              <a:t>. Proceedings of the 2nd International Conference on Learning</a:t>
            </a:r>
            <a:r>
              <a:rPr lang="en" sz="1300"/>
              <a:t> </a:t>
            </a:r>
            <a:r>
              <a:rPr lang="en" sz="1400"/>
              <a:t>Representations (ICLR), Banff, Canada, 2014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A. Larsen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Autoencoding beyond pixels using a learned similarity metric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/>
              <a:t>2016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3" name="Google Shape;30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Generative </a:t>
            </a:r>
            <a:r>
              <a:rPr lang="en"/>
              <a:t>models, complex data, hard train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Delimitation: this only considers image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Aims to compare performance of both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Related Work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Goodfellow I. et al. </a:t>
            </a:r>
            <a:r>
              <a:rPr lang="en" u="sng">
                <a:solidFill>
                  <a:schemeClr val="hlink"/>
                </a:solidFill>
                <a:hlinkClick r:id="rId3"/>
              </a:rPr>
              <a:t>Generative Adversarial Nets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Kingma, D. P. and Welling, M. </a:t>
            </a:r>
            <a:r>
              <a:rPr lang="en" u="sng">
                <a:solidFill>
                  <a:schemeClr val="hlink"/>
                </a:solidFill>
                <a:hlinkClick r:id="rId4"/>
              </a:rPr>
              <a:t>Auto-Encoding Variational Bayes</a:t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Taxonomy of Generative Models</a:t>
            </a:r>
            <a:endParaRPr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311700" y="4721350"/>
            <a:ext cx="8160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taken from a talk by Ian Goodfellow found here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https://www.youtube.com/watch?v=HGYYEUSm-0Q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0" l="0" r="1758" t="0"/>
          <a:stretch/>
        </p:blipFill>
        <p:spPr>
          <a:xfrm>
            <a:off x="1944000" y="1158025"/>
            <a:ext cx="5255999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3667825" y="3724275"/>
            <a:ext cx="1036500" cy="33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6532125" y="1644550"/>
            <a:ext cx="621900" cy="33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Generative Adversarial Networks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GANs?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Invented by Ian Goodfellow in 2014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evaluate real/ fake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adversary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Vanilla GANs - MLP</a:t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300" y="1896425"/>
            <a:ext cx="6128000" cy="26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311700" y="4721350"/>
            <a:ext cx="8160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credit:</a:t>
            </a:r>
            <a:r>
              <a:rPr lang="en" sz="1000"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Thalles Silva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Convolutional GANs (DCGANs)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500" y="2465946"/>
            <a:ext cx="6142800" cy="25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311700" y="4721350"/>
            <a:ext cx="8160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Radford et al.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Unsupervised Representation Learning with Deep Convolutional Generative Adversarial Networks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, 2016.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243225"/>
            <a:ext cx="8520600" cy="20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specific GAN architecture among many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Generator model inputs latent vector and outputs image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Conv. layers uses transposed convolutions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Discriminator is the opposite</a:t>
            </a:r>
            <a:br>
              <a:rPr lang="en"/>
            </a:br>
            <a:r>
              <a:rPr lang="en"/>
              <a:t>except outputs is a number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Convolutional GANs (DCGANs) - Tips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350"/>
            <a:ext cx="8520600" cy="18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can be quite </a:t>
            </a:r>
            <a:r>
              <a:rPr lang="en"/>
              <a:t>unstable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batch normalization,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strided convolutions instead of pooling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ReLU (generator) and LeakyReLU (discriminator)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075" y="2966750"/>
            <a:ext cx="1870825" cy="18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00" y="2966750"/>
            <a:ext cx="1612225" cy="18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311700" y="2830575"/>
            <a:ext cx="23841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Downscaling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(strided convolution)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x2 output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 ⇑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5x5 input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320125" y="2830575"/>
            <a:ext cx="25122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Upscaling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(fractional strided convolution)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5x5 output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 ⇑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3x3 input (+ padding)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311700" y="4721350"/>
            <a:ext cx="8160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Gifs taken from: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https://github.com/vdumoulin/conv_arithmetic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Results - MNIST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572000" y="1152475"/>
            <a:ext cx="4260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vanilla GANs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Learns overall structure quickly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minor denoising happening</a:t>
            </a:r>
            <a:endParaRPr/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3163" l="2154" r="58537" t="8465"/>
          <a:stretch/>
        </p:blipFill>
        <p:spPr>
          <a:xfrm>
            <a:off x="311700" y="1332225"/>
            <a:ext cx="1731750" cy="323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21512" r="17578" t="11488"/>
          <a:stretch/>
        </p:blipFill>
        <p:spPr>
          <a:xfrm>
            <a:off x="2074000" y="1747025"/>
            <a:ext cx="2589000" cy="28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025" y="2571742"/>
            <a:ext cx="2674500" cy="2155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575850" y="980875"/>
            <a:ext cx="1210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Real Images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2086600" y="1195325"/>
            <a:ext cx="2563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Fake Images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Training Progression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